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70" r:id="rId10"/>
    <p:sldId id="271" r:id="rId11"/>
    <p:sldId id="275" r:id="rId12"/>
    <p:sldId id="266" r:id="rId13"/>
    <p:sldId id="272" r:id="rId14"/>
    <p:sldId id="274" r:id="rId15"/>
    <p:sldId id="265" r:id="rId16"/>
    <p:sldId id="273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eist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619"/>
    <a:srgbClr val="E1F5E9"/>
    <a:srgbClr val="E2F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62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627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86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24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78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6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4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46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49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3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hscientific.com/ghanas-waste-management-crisis-a-growing-threat-to-public-health-and-environment" TargetMode="External"/><Relationship Id="rId4" Type="http://schemas.openxmlformats.org/officeDocument/2006/relationships/hyperlink" Target="https://www.sciencedirect.com/science/article/pii/S277291252500113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DE48CE-D747-45F7-A640-AC4B33EE2D1A}"/>
              </a:ext>
            </a:extLst>
          </p:cNvPr>
          <p:cNvSpPr/>
          <p:nvPr/>
        </p:nvSpPr>
        <p:spPr>
          <a:xfrm>
            <a:off x="12575375" y="7740612"/>
            <a:ext cx="2055025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54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GreenBin: Digital Waste Management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Transforming waste management in Ghana through innovative digital solutions for sustainable urban environments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52C5272-7513-4C2B-8A21-2A1D3620A1CF}"/>
              </a:ext>
            </a:extLst>
          </p:cNvPr>
          <p:cNvSpPr/>
          <p:nvPr/>
        </p:nvSpPr>
        <p:spPr>
          <a:xfrm>
            <a:off x="12575376" y="7740612"/>
            <a:ext cx="1937038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6E307-9FCB-4DFC-90C8-1D7BDCA1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21984"/>
            <a:ext cx="14630400" cy="68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07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52C5272-7513-4C2B-8A21-2A1D3620A1CF}"/>
              </a:ext>
            </a:extLst>
          </p:cNvPr>
          <p:cNvSpPr/>
          <p:nvPr/>
        </p:nvSpPr>
        <p:spPr>
          <a:xfrm>
            <a:off x="12575376" y="7740612"/>
            <a:ext cx="1937038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4D684-C683-4115-AAAF-F19356462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07" y="0"/>
            <a:ext cx="12952559" cy="963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3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42D350-093D-4EAE-84E7-9A347FB952CB}"/>
              </a:ext>
            </a:extLst>
          </p:cNvPr>
          <p:cNvSpPr/>
          <p:nvPr/>
        </p:nvSpPr>
        <p:spPr>
          <a:xfrm>
            <a:off x="12575375" y="7740612"/>
            <a:ext cx="2055025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B8FBE80A-5F45-43DE-AF8F-44CC988B73A7}"/>
              </a:ext>
            </a:extLst>
          </p:cNvPr>
          <p:cNvSpPr/>
          <p:nvPr/>
        </p:nvSpPr>
        <p:spPr>
          <a:xfrm>
            <a:off x="6111683" y="381745"/>
            <a:ext cx="2407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Testing</a:t>
            </a:r>
            <a:endParaRPr lang="en-US" sz="6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BF12A-130D-4F9D-8177-33A2C912C184}"/>
              </a:ext>
            </a:extLst>
          </p:cNvPr>
          <p:cNvSpPr txBox="1"/>
          <p:nvPr/>
        </p:nvSpPr>
        <p:spPr>
          <a:xfrm>
            <a:off x="4499340" y="1156987"/>
            <a:ext cx="636914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 Testing, Integrated Testing, System Testing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E33D1-0133-4826-BA26-62C384E07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236" y="2320424"/>
            <a:ext cx="7130488" cy="3588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9A12B-BA40-45F3-B764-2A0DB4018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68" y="2320424"/>
            <a:ext cx="5228229" cy="34421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CCB48B8-0646-48AE-BB9C-F4C7ACEF7188}"/>
              </a:ext>
            </a:extLst>
          </p:cNvPr>
          <p:cNvSpPr txBox="1"/>
          <p:nvPr/>
        </p:nvSpPr>
        <p:spPr>
          <a:xfrm>
            <a:off x="2514674" y="6078319"/>
            <a:ext cx="1275661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AC5571-F3C8-4CC4-83F0-A763364C1EF4}"/>
              </a:ext>
            </a:extLst>
          </p:cNvPr>
          <p:cNvSpPr txBox="1"/>
          <p:nvPr/>
        </p:nvSpPr>
        <p:spPr>
          <a:xfrm>
            <a:off x="10202236" y="6078319"/>
            <a:ext cx="191349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9A3C38-9C1F-45FE-9426-FFCEC5F70410}"/>
              </a:ext>
            </a:extLst>
          </p:cNvPr>
          <p:cNvCxnSpPr>
            <a:cxnSpLocks/>
          </p:cNvCxnSpPr>
          <p:nvPr/>
        </p:nvCxnSpPr>
        <p:spPr>
          <a:xfrm>
            <a:off x="4262284" y="6341806"/>
            <a:ext cx="5781368" cy="0"/>
          </a:xfrm>
          <a:prstGeom prst="straightConnector1">
            <a:avLst/>
          </a:prstGeom>
          <a:ln w="28575">
            <a:solidFill>
              <a:srgbClr val="2F4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54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42D350-093D-4EAE-84E7-9A347FB952CB}"/>
              </a:ext>
            </a:extLst>
          </p:cNvPr>
          <p:cNvSpPr/>
          <p:nvPr/>
        </p:nvSpPr>
        <p:spPr>
          <a:xfrm>
            <a:off x="12575375" y="7740612"/>
            <a:ext cx="2055025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DBA2C-FA78-486C-8D40-27F8106AA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06" y="1154754"/>
            <a:ext cx="4887007" cy="5477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F0522-0F8A-4B89-91AD-7C9BE085A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960" y="347912"/>
            <a:ext cx="5117834" cy="70174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2698F9-FEDC-4859-80E8-351F4D886794}"/>
              </a:ext>
            </a:extLst>
          </p:cNvPr>
          <p:cNvSpPr txBox="1"/>
          <p:nvPr/>
        </p:nvSpPr>
        <p:spPr>
          <a:xfrm>
            <a:off x="2747241" y="7280596"/>
            <a:ext cx="1275661" cy="77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 Request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7FB1C-8143-49BA-8395-F0AEBEC60449}"/>
              </a:ext>
            </a:extLst>
          </p:cNvPr>
          <p:cNvSpPr txBox="1"/>
          <p:nvPr/>
        </p:nvSpPr>
        <p:spPr>
          <a:xfrm>
            <a:off x="10042332" y="7528695"/>
            <a:ext cx="284822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Waste Request Details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397253-864E-4245-BD04-A2EB5164D2F5}"/>
              </a:ext>
            </a:extLst>
          </p:cNvPr>
          <p:cNvCxnSpPr>
            <a:cxnSpLocks/>
          </p:cNvCxnSpPr>
          <p:nvPr/>
        </p:nvCxnSpPr>
        <p:spPr>
          <a:xfrm>
            <a:off x="4141933" y="7740612"/>
            <a:ext cx="5781368" cy="0"/>
          </a:xfrm>
          <a:prstGeom prst="straightConnector1">
            <a:avLst/>
          </a:prstGeom>
          <a:ln w="28575">
            <a:solidFill>
              <a:srgbClr val="2F4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3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E2DC75-B909-4DAE-898D-6BC914C0D789}"/>
              </a:ext>
            </a:extLst>
          </p:cNvPr>
          <p:cNvSpPr/>
          <p:nvPr/>
        </p:nvSpPr>
        <p:spPr>
          <a:xfrm>
            <a:off x="12575375" y="7740612"/>
            <a:ext cx="2055025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86F81DCB-0E59-42F0-9F8E-C2FBEF2A8D93}"/>
              </a:ext>
            </a:extLst>
          </p:cNvPr>
          <p:cNvSpPr/>
          <p:nvPr/>
        </p:nvSpPr>
        <p:spPr>
          <a:xfrm>
            <a:off x="4083354" y="3611641"/>
            <a:ext cx="64636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Results and Analysis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34674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6F24371-56C3-4C41-8C6F-3BFE09369383}"/>
              </a:ext>
            </a:extLst>
          </p:cNvPr>
          <p:cNvSpPr/>
          <p:nvPr/>
        </p:nvSpPr>
        <p:spPr>
          <a:xfrm>
            <a:off x="12575375" y="7740612"/>
            <a:ext cx="2055025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4320D3-28D7-4F32-B665-417932C97660}"/>
              </a:ext>
            </a:extLst>
          </p:cNvPr>
          <p:cNvSpPr txBox="1"/>
          <p:nvPr/>
        </p:nvSpPr>
        <p:spPr>
          <a:xfrm>
            <a:off x="250723" y="417230"/>
            <a:ext cx="7289390" cy="7524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Achievement of Objectives: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A user-friendly </a:t>
            </a:r>
            <a:r>
              <a:rPr lang="en-US" dirty="0"/>
              <a:t>web application was developed, allowing residents to schedule waste collections, report issues, and interact with waste management authorities.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b="1" dirty="0"/>
              <a:t> A database </a:t>
            </a:r>
            <a:r>
              <a:rPr lang="en-US" dirty="0"/>
              <a:t>was designed and implemented to store waste collection schedules, resident information, and waste management data.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b="1" dirty="0"/>
              <a:t> A notification </a:t>
            </a:r>
            <a:r>
              <a:rPr lang="en-US" dirty="0"/>
              <a:t>system was integrated, sending reminders for waste collection schedules and special collection events.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b="1" dirty="0"/>
              <a:t> Features for tracking waste collection requests</a:t>
            </a:r>
            <a:r>
              <a:rPr lang="en-US" dirty="0"/>
              <a:t>, monitoring waste levels, and providing educational resources on proper waste disposal practices were implemented.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4C29ED-05AE-4A70-8251-47EC8887950F}"/>
              </a:ext>
            </a:extLst>
          </p:cNvPr>
          <p:cNvSpPr txBox="1"/>
          <p:nvPr/>
        </p:nvSpPr>
        <p:spPr>
          <a:xfrm>
            <a:off x="7805584" y="181884"/>
            <a:ext cx="6574093" cy="8047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Analysis:</a:t>
            </a:r>
          </a:p>
          <a:p>
            <a:pPr>
              <a:lnSpc>
                <a:spcPct val="200000"/>
              </a:lnSpc>
            </a:pPr>
            <a:r>
              <a:rPr lang="en-US" dirty="0"/>
              <a:t>The development of </a:t>
            </a:r>
            <a:r>
              <a:rPr lang="en-US" dirty="0" err="1"/>
              <a:t>GreenBin</a:t>
            </a:r>
            <a:r>
              <a:rPr lang="en-US" dirty="0"/>
              <a:t> has the potential to significantly improve waste management in Ghana by: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b="1" dirty="0"/>
              <a:t>Enhancing efficiency: </a:t>
            </a:r>
            <a:r>
              <a:rPr lang="en-US" dirty="0"/>
              <a:t>Automating waste collection scheduling and tracking reduces administrative burdens and minimizes the likelihood of missed collections.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b="1" dirty="0"/>
              <a:t>- Promoting sustainability</a:t>
            </a:r>
            <a:r>
              <a:rPr lang="en-US" dirty="0"/>
              <a:t>: Educating residents on proper waste disposal practices and encouraging responsible waste management behaviors contributes to a cleaner and healthier environment.-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b="1" dirty="0"/>
              <a:t>Improving community engagement: </a:t>
            </a:r>
            <a:r>
              <a:rPr lang="en-US" dirty="0"/>
              <a:t>The platform provides a channel for residents to report issues and interact with waste management authorities, fostering a sense of community and cooperation.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111" y="510183"/>
            <a:ext cx="6557605" cy="450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Conclusions and Recommendations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04111" y="1248370"/>
            <a:ext cx="4444722" cy="1651516"/>
          </a:xfrm>
          <a:prstGeom prst="roundRect">
            <a:avLst>
              <a:gd name="adj" fmla="val 785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55677" y="1399937"/>
            <a:ext cx="432078" cy="432078"/>
          </a:xfrm>
          <a:prstGeom prst="roundRect">
            <a:avLst>
              <a:gd name="adj" fmla="val 21160729"/>
            </a:avLst>
          </a:prstGeom>
          <a:solidFill>
            <a:srgbClr val="00674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02" y="1518761"/>
            <a:ext cx="194429" cy="1944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55677" y="1975961"/>
            <a:ext cx="1800582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Proven Solution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55677" y="2287310"/>
            <a:ext cx="4141589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GreenBin successfully addresses critical gaps in Ghana's waste management infrastructure through digital innovation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5092779" y="1248370"/>
            <a:ext cx="4444722" cy="1651516"/>
          </a:xfrm>
          <a:prstGeom prst="roundRect">
            <a:avLst>
              <a:gd name="adj" fmla="val 785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44346" y="1399937"/>
            <a:ext cx="432078" cy="432078"/>
          </a:xfrm>
          <a:prstGeom prst="roundRect">
            <a:avLst>
              <a:gd name="adj" fmla="val 21160729"/>
            </a:avLst>
          </a:prstGeom>
          <a:solidFill>
            <a:srgbClr val="00674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170" y="1518761"/>
            <a:ext cx="194429" cy="19442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44346" y="1975961"/>
            <a:ext cx="1868805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Scalable Framework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5244346" y="2287310"/>
            <a:ext cx="4141589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Platform architecture supports expansion to additional cities and regions across the country</a:t>
            </a:r>
            <a:endParaRPr lang="en-US" sz="1100" dirty="0"/>
          </a:p>
        </p:txBody>
      </p:sp>
      <p:sp>
        <p:nvSpPr>
          <p:cNvPr id="13" name="Shape 9"/>
          <p:cNvSpPr/>
          <p:nvPr/>
        </p:nvSpPr>
        <p:spPr>
          <a:xfrm>
            <a:off x="9681448" y="1248370"/>
            <a:ext cx="4444722" cy="1651516"/>
          </a:xfrm>
          <a:prstGeom prst="roundRect">
            <a:avLst>
              <a:gd name="adj" fmla="val 785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33015" y="1399937"/>
            <a:ext cx="432078" cy="432078"/>
          </a:xfrm>
          <a:prstGeom prst="roundRect">
            <a:avLst>
              <a:gd name="adj" fmla="val 21160729"/>
            </a:avLst>
          </a:prstGeom>
          <a:solidFill>
            <a:srgbClr val="00674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1839" y="1518761"/>
            <a:ext cx="194429" cy="19442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33015" y="1975961"/>
            <a:ext cx="1800582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Equity Focus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9833015" y="2287310"/>
            <a:ext cx="4141589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Technology bridges service disparities, ensuring underserved communities receive adequate waste collection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504111" y="3115866"/>
            <a:ext cx="216074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Moving Forward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504111" y="3601879"/>
            <a:ext cx="1362217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Expand pilot program to cover entire Koforidua municipality and adjacent districts</a:t>
            </a:r>
            <a:endParaRPr lang="en-US" sz="1100" dirty="0"/>
          </a:p>
        </p:txBody>
      </p:sp>
      <p:sp>
        <p:nvSpPr>
          <p:cNvPr id="20" name="Text 15"/>
          <p:cNvSpPr/>
          <p:nvPr/>
        </p:nvSpPr>
        <p:spPr>
          <a:xfrm>
            <a:off x="504111" y="3882747"/>
            <a:ext cx="1362217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 with existing municipal systems for seamless data exchange and coordination</a:t>
            </a:r>
            <a:endParaRPr lang="en-US" sz="1100" dirty="0"/>
          </a:p>
        </p:txBody>
      </p:sp>
      <p:sp>
        <p:nvSpPr>
          <p:cNvPr id="21" name="Text 16"/>
          <p:cNvSpPr/>
          <p:nvPr/>
        </p:nvSpPr>
        <p:spPr>
          <a:xfrm>
            <a:off x="504111" y="4163616"/>
            <a:ext cx="1362217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 partnerships with private waste collectors to broaden service network</a:t>
            </a:r>
            <a:endParaRPr lang="en-US" sz="1100" dirty="0"/>
          </a:p>
        </p:txBody>
      </p:sp>
      <p:sp>
        <p:nvSpPr>
          <p:cNvPr id="22" name="Text 17"/>
          <p:cNvSpPr/>
          <p:nvPr/>
        </p:nvSpPr>
        <p:spPr>
          <a:xfrm>
            <a:off x="504111" y="4444484"/>
            <a:ext cx="1362217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Launch public awareness campaigns to drive adoption and promote proper waste disposal</a:t>
            </a:r>
            <a:endParaRPr lang="en-US" sz="1100" dirty="0"/>
          </a:p>
        </p:txBody>
      </p:sp>
      <p:sp>
        <p:nvSpPr>
          <p:cNvPr id="23" name="Text 18"/>
          <p:cNvSpPr/>
          <p:nvPr/>
        </p:nvSpPr>
        <p:spPr>
          <a:xfrm>
            <a:off x="504111" y="4725353"/>
            <a:ext cx="1362217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Establish continuous improvement cycles using system analytics and user feedback</a:t>
            </a:r>
            <a:endParaRPr lang="en-US" sz="1100" dirty="0"/>
          </a:p>
        </p:txBody>
      </p:sp>
      <p:sp>
        <p:nvSpPr>
          <p:cNvPr id="24" name="Text 19"/>
          <p:cNvSpPr/>
          <p:nvPr/>
        </p:nvSpPr>
        <p:spPr>
          <a:xfrm>
            <a:off x="504111" y="5006221"/>
            <a:ext cx="1362217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Explore integration of IoT sensors in waste bins for real-time fill-level monitoring</a:t>
            </a:r>
            <a:endParaRPr lang="en-US" sz="1100" dirty="0"/>
          </a:p>
        </p:txBody>
      </p:sp>
      <p:sp>
        <p:nvSpPr>
          <p:cNvPr id="25" name="Shape 20"/>
          <p:cNvSpPr/>
          <p:nvPr/>
        </p:nvSpPr>
        <p:spPr>
          <a:xfrm>
            <a:off x="504111" y="5470740"/>
            <a:ext cx="13622179" cy="25598"/>
          </a:xfrm>
          <a:prstGeom prst="rect">
            <a:avLst/>
          </a:prstGeom>
          <a:solidFill>
            <a:srgbClr val="4B4A4A">
              <a:alpha val="50000"/>
            </a:srgbClr>
          </a:solidFill>
          <a:ln/>
        </p:spPr>
      </p:sp>
      <p:sp>
        <p:nvSpPr>
          <p:cNvPr id="26" name="Shape 21"/>
          <p:cNvSpPr/>
          <p:nvPr/>
        </p:nvSpPr>
        <p:spPr>
          <a:xfrm>
            <a:off x="504111" y="5658326"/>
            <a:ext cx="13622179" cy="2060972"/>
          </a:xfrm>
          <a:prstGeom prst="roundRect">
            <a:avLst>
              <a:gd name="adj" fmla="val 6291"/>
            </a:avLst>
          </a:prstGeom>
          <a:solidFill>
            <a:srgbClr val="B3FFE7"/>
          </a:solidFill>
          <a:ln/>
        </p:spPr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57" y="5863590"/>
            <a:ext cx="225028" cy="180023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1017032" y="5838230"/>
            <a:ext cx="1800582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References</a:t>
            </a:r>
            <a:endParaRPr lang="en-US" sz="1400" dirty="0"/>
          </a:p>
        </p:txBody>
      </p:sp>
      <p:sp>
        <p:nvSpPr>
          <p:cNvPr id="29" name="Text 23"/>
          <p:cNvSpPr/>
          <p:nvPr/>
        </p:nvSpPr>
        <p:spPr>
          <a:xfrm>
            <a:off x="1017032" y="6207204"/>
            <a:ext cx="1296531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UNEP (2009). Converting waste plastics into a resource—Assessment Guidelines.</a:t>
            </a:r>
            <a:endParaRPr lang="en-US" sz="1100" dirty="0"/>
          </a:p>
        </p:txBody>
      </p:sp>
      <p:sp>
        <p:nvSpPr>
          <p:cNvPr id="30" name="Text 24"/>
          <p:cNvSpPr/>
          <p:nvPr/>
        </p:nvSpPr>
        <p:spPr>
          <a:xfrm>
            <a:off x="1017032" y="6567249"/>
            <a:ext cx="1296531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Prof. Martin Oteng_Ababio, I. (2024). Managing solid waste for a sustainable. Accra.</a:t>
            </a:r>
            <a:endParaRPr lang="en-US" sz="1100" dirty="0"/>
          </a:p>
        </p:txBody>
      </p:sp>
      <p:sp>
        <p:nvSpPr>
          <p:cNvPr id="31" name="Text 25"/>
          <p:cNvSpPr/>
          <p:nvPr/>
        </p:nvSpPr>
        <p:spPr>
          <a:xfrm>
            <a:off x="1017032" y="6927294"/>
            <a:ext cx="1296531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Tagoe, B. B. (2025). Ghana's waste management crisis: A growing threat to public health and environment. </a:t>
            </a:r>
            <a:r>
              <a:rPr lang="en-US" sz="1100" i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ghScientific</a:t>
            </a: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100" dirty="0"/>
          </a:p>
        </p:txBody>
      </p:sp>
      <p:sp>
        <p:nvSpPr>
          <p:cNvPr id="32" name="Text 26"/>
          <p:cNvSpPr/>
          <p:nvPr/>
        </p:nvSpPr>
        <p:spPr>
          <a:xfrm>
            <a:off x="1017032" y="7287339"/>
            <a:ext cx="12965311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UN Commission. Sustainable Development: Waste Management in Ghana.</a:t>
            </a:r>
            <a:endParaRPr lang="en-US" sz="11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0EF745-43E3-4180-9173-EF2D3705DFA0}"/>
              </a:ext>
            </a:extLst>
          </p:cNvPr>
          <p:cNvSpPr/>
          <p:nvPr/>
        </p:nvSpPr>
        <p:spPr>
          <a:xfrm>
            <a:off x="12575375" y="7740612"/>
            <a:ext cx="2055025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2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15D1B54-97B3-44D7-BBE4-A1190D7F2D3F}"/>
              </a:ext>
            </a:extLst>
          </p:cNvPr>
          <p:cNvSpPr/>
          <p:nvPr/>
        </p:nvSpPr>
        <p:spPr>
          <a:xfrm>
            <a:off x="12575375" y="7740612"/>
            <a:ext cx="2055025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36313" y="147186"/>
            <a:ext cx="8469511" cy="547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Background: Ghana's Waste Challenge</a:t>
            </a:r>
            <a:endParaRPr lang="en-US" sz="3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960" y="0"/>
            <a:ext cx="579644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2DE3AF-C0D5-46F5-8591-9EAE10AA807D}"/>
              </a:ext>
            </a:extLst>
          </p:cNvPr>
          <p:cNvSpPr txBox="1"/>
          <p:nvPr/>
        </p:nvSpPr>
        <p:spPr>
          <a:xfrm>
            <a:off x="0" y="677800"/>
            <a:ext cx="7315200" cy="4618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Access to efficient waste management services is a vital aspect of maintaining public health and environmental sustainability. </a:t>
            </a:r>
            <a:r>
              <a:rPr lang="en-US" sz="180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Globally, the volume of solid waste generated is increasing as a result of population density, economic growth, urbanization, and industrialization (UNEP, 2009) and Ghana too has it shared of contribution to this waste generation.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 of the concern for waste management in Ghana is with the urban areas than the rural areas. Urban areas in Ghana produce a variety of waste. The predominant wastes being domestic solid waste, industrial waste and construction waste. (COMMISSION, n.d.).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Ghana generates approximately 12,710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tonnes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 solid 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waste daily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Tagoe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2025).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F3A26BD8-207D-4E7C-BD56-9F03B5DB336F}"/>
              </a:ext>
            </a:extLst>
          </p:cNvPr>
          <p:cNvSpPr/>
          <p:nvPr/>
        </p:nvSpPr>
        <p:spPr>
          <a:xfrm>
            <a:off x="550381" y="5249543"/>
            <a:ext cx="8469511" cy="547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Referneces</a:t>
            </a:r>
            <a:endParaRPr lang="en-US" sz="34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0AE88-F4C2-4334-8964-6FD687ACEC50}"/>
              </a:ext>
            </a:extLst>
          </p:cNvPr>
          <p:cNvSpPr txBox="1"/>
          <p:nvPr/>
        </p:nvSpPr>
        <p:spPr>
          <a:xfrm>
            <a:off x="280219" y="5857025"/>
            <a:ext cx="7315200" cy="2358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Tagoe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B. B. (2025).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ghScientific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ghscientific.com: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https://ghscientific.com/ghanas-waste-management-crisis-a-growing-threat-to-public-health-and-environment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UNEP. (2009). </a:t>
            </a:r>
            <a:r>
              <a:rPr lang="en-US" sz="1800" i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Converting waste plastics into a resources—Assessment Guidelines. Assess </a:t>
            </a:r>
            <a:r>
              <a:rPr lang="en-US" sz="1800" i="1" kern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Guidel</a:t>
            </a:r>
            <a:r>
              <a:rPr lang="en-US" sz="1800" i="1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COMMISSION, T. U. (n.d.).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sustainabledevelopment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sustainabledevelopment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32564" y="785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Statement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6" y="724793"/>
            <a:ext cx="6780014" cy="6780014"/>
          </a:xfrm>
          <a:prstGeom prst="rect">
            <a:avLst/>
          </a:prstGeom>
        </p:spPr>
      </p:pic>
      <p:sp>
        <p:nvSpPr>
          <p:cNvPr id="19" name="Shape 1">
            <a:extLst>
              <a:ext uri="{FF2B5EF4-FFF2-40B4-BE49-F238E27FC236}">
                <a16:creationId xmlns:a16="http://schemas.microsoft.com/office/drawing/2014/main" id="{893197D6-3B66-4BAF-BC48-F87702FC44C4}"/>
              </a:ext>
            </a:extLst>
          </p:cNvPr>
          <p:cNvSpPr/>
          <p:nvPr/>
        </p:nvSpPr>
        <p:spPr>
          <a:xfrm>
            <a:off x="7932011" y="1416704"/>
            <a:ext cx="6418171" cy="1423957"/>
          </a:xfrm>
          <a:prstGeom prst="roundRect">
            <a:avLst>
              <a:gd name="adj" fmla="val 84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B2C32CE5-08A1-41DC-94D1-4B0F1B7BF8AC}"/>
              </a:ext>
            </a:extLst>
          </p:cNvPr>
          <p:cNvSpPr/>
          <p:nvPr/>
        </p:nvSpPr>
        <p:spPr>
          <a:xfrm>
            <a:off x="7941095" y="4460648"/>
            <a:ext cx="6418171" cy="1423957"/>
          </a:xfrm>
          <a:prstGeom prst="roundRect">
            <a:avLst>
              <a:gd name="adj" fmla="val 84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120A3202-46F7-4939-ACB4-2ACB289E1C9F}"/>
              </a:ext>
            </a:extLst>
          </p:cNvPr>
          <p:cNvSpPr/>
          <p:nvPr/>
        </p:nvSpPr>
        <p:spPr>
          <a:xfrm>
            <a:off x="7932011" y="2960369"/>
            <a:ext cx="6418171" cy="1423957"/>
          </a:xfrm>
          <a:prstGeom prst="roundRect">
            <a:avLst>
              <a:gd name="adj" fmla="val 84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D49BA-2DCB-4272-954B-717238752D4E}"/>
              </a:ext>
            </a:extLst>
          </p:cNvPr>
          <p:cNvSpPr txBox="1"/>
          <p:nvPr/>
        </p:nvSpPr>
        <p:spPr>
          <a:xfrm>
            <a:off x="8296569" y="1715073"/>
            <a:ext cx="5707226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Absence of reminders for waste collection, leading to missed pickups.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3B3751-8FAA-4C53-9C9D-F3AC8D1842CC}"/>
              </a:ext>
            </a:extLst>
          </p:cNvPr>
          <p:cNvSpPr txBox="1"/>
          <p:nvPr/>
        </p:nvSpPr>
        <p:spPr>
          <a:xfrm>
            <a:off x="8296569" y="3258738"/>
            <a:ext cx="5707226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Inability of residents to access information on proper waste disposal practices.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752B16-482C-4986-88DD-01A2B53308DB}"/>
              </a:ext>
            </a:extLst>
          </p:cNvPr>
          <p:cNvSpPr txBox="1"/>
          <p:nvPr/>
        </p:nvSpPr>
        <p:spPr>
          <a:xfrm>
            <a:off x="8185356" y="4961678"/>
            <a:ext cx="73152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Poor inventory management of waste collection resources.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80C1943F-8171-4714-9AF9-C3E8F03A8B3B}"/>
              </a:ext>
            </a:extLst>
          </p:cNvPr>
          <p:cNvSpPr/>
          <p:nvPr/>
        </p:nvSpPr>
        <p:spPr>
          <a:xfrm>
            <a:off x="7941095" y="6035127"/>
            <a:ext cx="6418171" cy="1423957"/>
          </a:xfrm>
          <a:prstGeom prst="roundRect">
            <a:avLst>
              <a:gd name="adj" fmla="val 84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37933C-A8FA-4A29-B839-BB207473F1ED}"/>
              </a:ext>
            </a:extLst>
          </p:cNvPr>
          <p:cNvSpPr txBox="1"/>
          <p:nvPr/>
        </p:nvSpPr>
        <p:spPr>
          <a:xfrm>
            <a:off x="8296569" y="6505343"/>
            <a:ext cx="73152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Difficulty in tracking waste collection requests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5E3E4D-ECD9-4635-B272-E891FD17FFBA}"/>
              </a:ext>
            </a:extLst>
          </p:cNvPr>
          <p:cNvSpPr/>
          <p:nvPr/>
        </p:nvSpPr>
        <p:spPr>
          <a:xfrm>
            <a:off x="12538306" y="7751259"/>
            <a:ext cx="2055025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5109" y="406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Objectives</a:t>
            </a:r>
            <a:endParaRPr lang="en-US" sz="44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9B9445-A9AA-42EE-B178-1A87EB08DE78}"/>
              </a:ext>
            </a:extLst>
          </p:cNvPr>
          <p:cNvSpPr/>
          <p:nvPr/>
        </p:nvSpPr>
        <p:spPr>
          <a:xfrm>
            <a:off x="12575375" y="7740612"/>
            <a:ext cx="2055025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67EE57-8035-4A4C-82D9-D509288FBA11}"/>
              </a:ext>
            </a:extLst>
          </p:cNvPr>
          <p:cNvSpPr txBox="1"/>
          <p:nvPr/>
        </p:nvSpPr>
        <p:spPr>
          <a:xfrm>
            <a:off x="6589401" y="4444882"/>
            <a:ext cx="7322574" cy="3473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design and implement a database for storing waste collection schedules, resident information, and waste management data.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develop a webapp application that allows waste management authorities to manage collection routes, schedules, and personnel, which is accessible for all devices across the country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9C2633-054A-4E2C-92A5-5564D753CE4F}"/>
              </a:ext>
            </a:extLst>
          </p:cNvPr>
          <p:cNvSpPr txBox="1"/>
          <p:nvPr/>
        </p:nvSpPr>
        <p:spPr>
          <a:xfrm>
            <a:off x="6279603" y="1227812"/>
            <a:ext cx="7322574" cy="1764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develop a comprehensive digital waste management platform that streamlines the process of scheduling, tracking, and managing waste collection for both residents and waste management authorities.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F3B6C1B5-8D37-491E-AE81-A41DD32267FF}"/>
              </a:ext>
            </a:extLst>
          </p:cNvPr>
          <p:cNvSpPr/>
          <p:nvPr/>
        </p:nvSpPr>
        <p:spPr>
          <a:xfrm>
            <a:off x="7725109" y="36514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Specific Objectives</a:t>
            </a:r>
            <a:endParaRPr lang="en-US" sz="4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4DAA60C-178C-4395-AFC0-1C383BFA5A0A}"/>
              </a:ext>
            </a:extLst>
          </p:cNvPr>
          <p:cNvSpPr/>
          <p:nvPr/>
        </p:nvSpPr>
        <p:spPr>
          <a:xfrm>
            <a:off x="12575375" y="7740612"/>
            <a:ext cx="2055025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D1FC3392-BD4D-419E-95E8-72F0B2A50E30}"/>
              </a:ext>
            </a:extLst>
          </p:cNvPr>
          <p:cNvSpPr/>
          <p:nvPr/>
        </p:nvSpPr>
        <p:spPr>
          <a:xfrm>
            <a:off x="4745934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Related Systems</a:t>
            </a:r>
            <a:endParaRPr lang="en-US" sz="6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52C5272-7513-4C2B-8A21-2A1D3620A1CF}"/>
              </a:ext>
            </a:extLst>
          </p:cNvPr>
          <p:cNvSpPr/>
          <p:nvPr/>
        </p:nvSpPr>
        <p:spPr>
          <a:xfrm>
            <a:off x="12575376" y="7740612"/>
            <a:ext cx="1937038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5FED3-7DF4-4A27-916A-92C843519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885" y="0"/>
            <a:ext cx="1060662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52C5272-7513-4C2B-8A21-2A1D3620A1CF}"/>
              </a:ext>
            </a:extLst>
          </p:cNvPr>
          <p:cNvSpPr/>
          <p:nvPr/>
        </p:nvSpPr>
        <p:spPr>
          <a:xfrm>
            <a:off x="12575376" y="7740612"/>
            <a:ext cx="1937038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6C669-03E4-4D29-A0D3-E901A234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02" y="132906"/>
            <a:ext cx="11146996" cy="838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52C5272-7513-4C2B-8A21-2A1D3620A1CF}"/>
              </a:ext>
            </a:extLst>
          </p:cNvPr>
          <p:cNvSpPr/>
          <p:nvPr/>
        </p:nvSpPr>
        <p:spPr>
          <a:xfrm>
            <a:off x="12575376" y="7740612"/>
            <a:ext cx="1937038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2E148871-5565-45B4-9C6C-1C637B205727}"/>
              </a:ext>
            </a:extLst>
          </p:cNvPr>
          <p:cNvSpPr/>
          <p:nvPr/>
        </p:nvSpPr>
        <p:spPr>
          <a:xfrm>
            <a:off x="4908166" y="3973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Methodology</a:t>
            </a:r>
            <a:endParaRPr lang="en-US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C12CF-0F5C-43EF-BD4F-6E385FF158B2}"/>
              </a:ext>
            </a:extLst>
          </p:cNvPr>
          <p:cNvSpPr txBox="1"/>
          <p:nvPr/>
        </p:nvSpPr>
        <p:spPr>
          <a:xfrm>
            <a:off x="2149577" y="1402087"/>
            <a:ext cx="9855610" cy="490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 Method: The following steps were taken using the agile scrum method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22313F0F-5646-433C-87FF-0841314656CC}"/>
              </a:ext>
            </a:extLst>
          </p:cNvPr>
          <p:cNvSpPr/>
          <p:nvPr/>
        </p:nvSpPr>
        <p:spPr>
          <a:xfrm>
            <a:off x="334942" y="2100547"/>
            <a:ext cx="4493983" cy="2731534"/>
          </a:xfrm>
          <a:prstGeom prst="roundRect">
            <a:avLst>
              <a:gd name="adj" fmla="val 84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28FB2CAB-5177-432C-B3CF-9BC0DFB8A4BB}"/>
              </a:ext>
            </a:extLst>
          </p:cNvPr>
          <p:cNvSpPr/>
          <p:nvPr/>
        </p:nvSpPr>
        <p:spPr>
          <a:xfrm>
            <a:off x="5033815" y="2115738"/>
            <a:ext cx="4493983" cy="2731535"/>
          </a:xfrm>
          <a:prstGeom prst="roundRect">
            <a:avLst>
              <a:gd name="adj" fmla="val 84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B0411D67-AC18-4B74-9079-84D43DF98B2A}"/>
              </a:ext>
            </a:extLst>
          </p:cNvPr>
          <p:cNvSpPr/>
          <p:nvPr/>
        </p:nvSpPr>
        <p:spPr>
          <a:xfrm>
            <a:off x="9754056" y="2115738"/>
            <a:ext cx="4493983" cy="5163305"/>
          </a:xfrm>
          <a:prstGeom prst="roundRect">
            <a:avLst>
              <a:gd name="adj" fmla="val 84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563AF-D0DB-48E6-922A-273BF67727D4}"/>
              </a:ext>
            </a:extLst>
          </p:cNvPr>
          <p:cNvSpPr txBox="1"/>
          <p:nvPr/>
        </p:nvSpPr>
        <p:spPr>
          <a:xfrm>
            <a:off x="6447887" y="2336699"/>
            <a:ext cx="1459853" cy="49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2C884-2FB8-406B-8B66-ABF98CD82170}"/>
              </a:ext>
            </a:extLst>
          </p:cNvPr>
          <p:cNvSpPr txBox="1"/>
          <p:nvPr/>
        </p:nvSpPr>
        <p:spPr>
          <a:xfrm>
            <a:off x="10117256" y="2274659"/>
            <a:ext cx="3674419" cy="49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Implentation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Testing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C9ADF9-FCB2-4D2D-89B5-75A241972194}"/>
              </a:ext>
            </a:extLst>
          </p:cNvPr>
          <p:cNvGrpSpPr/>
          <p:nvPr/>
        </p:nvGrpSpPr>
        <p:grpSpPr>
          <a:xfrm>
            <a:off x="542201" y="2270763"/>
            <a:ext cx="4081833" cy="2292821"/>
            <a:chOff x="620257" y="3036532"/>
            <a:chExt cx="4081833" cy="22928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283CE8-A3CE-4126-B095-0807D1ADD8B2}"/>
                </a:ext>
              </a:extLst>
            </p:cNvPr>
            <p:cNvSpPr txBox="1"/>
            <p:nvPr/>
          </p:nvSpPr>
          <p:spPr>
            <a:xfrm>
              <a:off x="723146" y="3036532"/>
              <a:ext cx="3716119" cy="492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Requirements Gathering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E96304-EC3E-4899-9E87-01F3E30EE59D}"/>
                </a:ext>
              </a:extLst>
            </p:cNvPr>
            <p:cNvSpPr txBox="1"/>
            <p:nvPr/>
          </p:nvSpPr>
          <p:spPr>
            <a:xfrm>
              <a:off x="620257" y="3575027"/>
              <a:ext cx="408183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kern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During this phase, the team engaged residents, municipal authorities, and waste collectors to understand the </a:t>
              </a:r>
              <a:r>
                <a:rPr lang="en-US" sz="1800" b="1" kern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pain points in waste collection</a:t>
              </a:r>
              <a:r>
                <a:rPr lang="en-US" sz="1800" kern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and define both functional and non-functional requirements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502FB12-C7D2-479C-AA12-164513730935}"/>
              </a:ext>
            </a:extLst>
          </p:cNvPr>
          <p:cNvSpPr txBox="1"/>
          <p:nvPr/>
        </p:nvSpPr>
        <p:spPr>
          <a:xfrm>
            <a:off x="5206130" y="2986588"/>
            <a:ext cx="4493983" cy="134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design stage focused on creating a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user-centered system architecture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interface prototypes to visualize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GreenBin’s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functionality.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6EECC-7AA4-47D0-9316-DC818DD89A36}"/>
              </a:ext>
            </a:extLst>
          </p:cNvPr>
          <p:cNvSpPr txBox="1"/>
          <p:nvPr/>
        </p:nvSpPr>
        <p:spPr>
          <a:xfrm>
            <a:off x="9822351" y="2779459"/>
            <a:ext cx="4357395" cy="426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 was developed iteratively in sprints, with continuous testing and feedback after each feature release.</a:t>
            </a:r>
          </a:p>
          <a:p>
            <a:pPr marL="0" marR="0">
              <a:lnSpc>
                <a:spcPct val="107000"/>
              </a:lnSpc>
              <a:spcBef>
                <a:spcPts val="400"/>
              </a:spcBef>
              <a:spcAft>
                <a:spcPts val="2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Activities</a:t>
            </a:r>
          </a:p>
          <a:p>
            <a:pPr marL="342900" marR="0" lvl="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Sprint 1: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Built the resident registration and login module.</a:t>
            </a:r>
          </a:p>
          <a:p>
            <a:pPr marL="342900" marR="0" lvl="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Sprint 2: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Developed waste request creation and tracking functions.</a:t>
            </a:r>
          </a:p>
          <a:p>
            <a:pPr marL="342900" marR="0" lvl="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Sprint 3: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Added collection route assignment and admin dashboard analytics.</a:t>
            </a:r>
          </a:p>
          <a:p>
            <a:pPr marL="342900" marR="0" lvl="0" indent="-342900">
              <a:lnSpc>
                <a:spcPct val="115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Sprint 4: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Integrated feedback and notification modules.</a:t>
            </a: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92C69A48-5004-4A5F-ADA4-9688E83D5E36}"/>
              </a:ext>
            </a:extLst>
          </p:cNvPr>
          <p:cNvSpPr/>
          <p:nvPr/>
        </p:nvSpPr>
        <p:spPr>
          <a:xfrm>
            <a:off x="334942" y="5002297"/>
            <a:ext cx="4493983" cy="2731534"/>
          </a:xfrm>
          <a:prstGeom prst="roundRect">
            <a:avLst>
              <a:gd name="adj" fmla="val 84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AC3A4DFA-DF89-4637-8153-070DB83E2AF8}"/>
              </a:ext>
            </a:extLst>
          </p:cNvPr>
          <p:cNvSpPr/>
          <p:nvPr/>
        </p:nvSpPr>
        <p:spPr>
          <a:xfrm>
            <a:off x="5068208" y="5009078"/>
            <a:ext cx="4493983" cy="2731534"/>
          </a:xfrm>
          <a:prstGeom prst="roundRect">
            <a:avLst>
              <a:gd name="adj" fmla="val 84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A3D0E-C8FD-4A27-85F5-E6BC52E4C398}"/>
              </a:ext>
            </a:extLst>
          </p:cNvPr>
          <p:cNvSpPr txBox="1"/>
          <p:nvPr/>
        </p:nvSpPr>
        <p:spPr>
          <a:xfrm>
            <a:off x="1491791" y="5254033"/>
            <a:ext cx="2869418" cy="49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EE1C01-BDF8-41F2-8D88-497FDAA8A325}"/>
              </a:ext>
            </a:extLst>
          </p:cNvPr>
          <p:cNvSpPr txBox="1"/>
          <p:nvPr/>
        </p:nvSpPr>
        <p:spPr>
          <a:xfrm>
            <a:off x="512859" y="5903922"/>
            <a:ext cx="3616689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 was released in phases, starting with a pilot in selected neighborhoods before full rollout.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2D76D-EC3F-4607-9009-A040CD1B2682}"/>
              </a:ext>
            </a:extLst>
          </p:cNvPr>
          <p:cNvSpPr txBox="1"/>
          <p:nvPr/>
        </p:nvSpPr>
        <p:spPr>
          <a:xfrm>
            <a:off x="6296759" y="5175837"/>
            <a:ext cx="2199719" cy="49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Maintenance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5057EA-0695-44EF-8DAA-2A9E1B743E88}"/>
              </a:ext>
            </a:extLst>
          </p:cNvPr>
          <p:cNvSpPr txBox="1"/>
          <p:nvPr/>
        </p:nvSpPr>
        <p:spPr>
          <a:xfrm>
            <a:off x="5277874" y="5903922"/>
            <a:ext cx="4493983" cy="102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Post-deployment, continuous updates and optimizations were made to ensure system performance and user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206865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52C5272-7513-4C2B-8A21-2A1D3620A1CF}"/>
              </a:ext>
            </a:extLst>
          </p:cNvPr>
          <p:cNvSpPr/>
          <p:nvPr/>
        </p:nvSpPr>
        <p:spPr>
          <a:xfrm>
            <a:off x="12575376" y="7740612"/>
            <a:ext cx="1937038" cy="356082"/>
          </a:xfrm>
          <a:prstGeom prst="rect">
            <a:avLst/>
          </a:prstGeom>
          <a:solidFill>
            <a:srgbClr val="E1F5E9"/>
          </a:solidFill>
          <a:ln>
            <a:solidFill>
              <a:srgbClr val="E1F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66A48-9921-4AB6-9139-20FBA6B0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49" y="-147483"/>
            <a:ext cx="12305302" cy="997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7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908</Words>
  <Application>Microsoft Office PowerPoint</Application>
  <PresentationFormat>Custom</PresentationFormat>
  <Paragraphs>99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Times New Roman</vt:lpstr>
      <vt:lpstr>Symbol</vt:lpstr>
      <vt:lpstr>Noto Serif SC Bold</vt:lpstr>
      <vt:lpstr>Calibri</vt:lpstr>
      <vt:lpstr>Geist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josephineawuku19@gmail.com</cp:lastModifiedBy>
  <cp:revision>22</cp:revision>
  <dcterms:created xsi:type="dcterms:W3CDTF">2025-10-23T10:48:26Z</dcterms:created>
  <dcterms:modified xsi:type="dcterms:W3CDTF">2025-10-25T23:50:49Z</dcterms:modified>
</cp:coreProperties>
</file>